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5" r:id="rId2"/>
    <p:sldId id="296" r:id="rId3"/>
    <p:sldId id="308" r:id="rId4"/>
    <p:sldId id="307" r:id="rId5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53"/>
    <a:srgbClr val="FFF0C5"/>
    <a:srgbClr val="F18514"/>
    <a:srgbClr val="F87701"/>
    <a:srgbClr val="F29621"/>
    <a:srgbClr val="F3A82F"/>
    <a:srgbClr val="F19015"/>
    <a:srgbClr val="F4B93F"/>
    <a:srgbClr val="F6CB50"/>
    <a:srgbClr val="FA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6" autoAdjust="0"/>
    <p:restoredTop sz="99407" autoAdjust="0"/>
  </p:normalViewPr>
  <p:slideViewPr>
    <p:cSldViewPr snapToGrid="0" showGuides="1">
      <p:cViewPr varScale="1">
        <p:scale>
          <a:sx n="44" d="100"/>
          <a:sy n="44" d="100"/>
        </p:scale>
        <p:origin x="728" y="32"/>
      </p:cViewPr>
      <p:guideLst>
        <p:guide orient="horz" pos="2160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856" y="-90"/>
      </p:cViewPr>
      <p:guideLst>
        <p:guide orient="horz" pos="2880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A8BED-688F-4C95-931A-F5AF0088B26A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435FF-7514-41E2-B752-E1FD76D312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286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E59F-02E7-4B7F-A543-BBB18105DD97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7E2F1-AB2B-4534-801E-A9B1FE6D11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18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71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81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38200" y="2456073"/>
            <a:ext cx="6421429" cy="757130"/>
          </a:xfrm>
        </p:spPr>
        <p:txBody>
          <a:bodyPr anchor="t" anchorCtr="0">
            <a:normAutofit/>
          </a:bodyPr>
          <a:lstStyle>
            <a:lvl1pPr algn="l">
              <a:defRPr sz="4800" b="1" baseline="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38200" y="4455815"/>
            <a:ext cx="9144000" cy="16557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 sz="2400" kern="1200" baseline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zh-CN" altLang="en-US" dirty="0"/>
              <a:t>得润</a:t>
            </a:r>
            <a:r>
              <a:rPr lang="en-US" altLang="zh-CN" dirty="0"/>
              <a:t>XX</a:t>
            </a:r>
            <a:r>
              <a:rPr lang="zh-CN" altLang="en-US" dirty="0"/>
              <a:t>事业部</a:t>
            </a:r>
            <a:endParaRPr lang="en-US" altLang="zh-CN" dirty="0"/>
          </a:p>
          <a:p>
            <a:pPr lvl="0"/>
            <a:r>
              <a:rPr lang="en-US" altLang="zh-CN" dirty="0"/>
              <a:t>XX</a:t>
            </a:r>
            <a:r>
              <a:rPr lang="zh-CN" altLang="en-US" dirty="0"/>
              <a:t>年</a:t>
            </a:r>
            <a:r>
              <a:rPr lang="en-US" altLang="zh-CN" dirty="0"/>
              <a:t>XX</a:t>
            </a:r>
            <a:r>
              <a:rPr lang="zh-CN" altLang="en-US" dirty="0"/>
              <a:t>月</a:t>
            </a:r>
            <a:r>
              <a:rPr lang="en-US" altLang="zh-CN" dirty="0"/>
              <a:t>XX</a:t>
            </a:r>
            <a:r>
              <a:rPr lang="zh-CN" altLang="en-US" dirty="0"/>
              <a:t>日</a:t>
            </a:r>
          </a:p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36" y="423052"/>
            <a:ext cx="1543304" cy="14088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EC5F-3648-477A-9C56-CBDE0FB554C1}" type="datetime2">
              <a:rPr lang="zh-CN" altLang="en-US" smtClean="0"/>
              <a:t>2022年9月21日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5169-0B04-4279-AF28-AE26DE002A2C}" type="datetime2">
              <a:rPr lang="zh-CN" altLang="en-US" smtClean="0"/>
              <a:t>2022年9月21日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DDD-BABC-486C-A5C9-9F2CA229C89B}" type="datetime2">
              <a:rPr lang="zh-CN" altLang="en-US" smtClean="0"/>
              <a:t>2022年9月21日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9667" y="197817"/>
            <a:ext cx="8950693" cy="649348"/>
          </a:xfrm>
        </p:spPr>
        <p:txBody>
          <a:bodyPr>
            <a:noAutofit/>
          </a:bodyPr>
          <a:lstStyle>
            <a:lvl1pPr>
              <a:defRPr sz="3200" b="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34164"/>
            <a:ext cx="10515600" cy="4742799"/>
          </a:xfr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buFont typeface="Wingdings" panose="05000000000000000000" pitchFamily="2" charset="2"/>
              <a:buChar char="Ø"/>
              <a:defRPr sz="220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buFont typeface="Wingdings" panose="05000000000000000000" pitchFamily="2" charset="2"/>
              <a:buChar char="u"/>
              <a:defRPr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i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得润电子 版权所有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76525" cy="365125"/>
          </a:xfrm>
        </p:spPr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307255"/>
            <a:ext cx="621067" cy="406347"/>
          </a:xfrm>
          <a:prstGeom prst="rect">
            <a:avLst/>
          </a:prstGeom>
          <a:solidFill>
            <a:srgbClr val="F19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893" y="197816"/>
            <a:ext cx="939937" cy="864192"/>
          </a:xfrm>
          <a:prstGeom prst="rect">
            <a:avLst/>
          </a:prstGeom>
        </p:spPr>
      </p:pic>
      <p:grpSp>
        <p:nvGrpSpPr>
          <p:cNvPr id="9" name="组合 15"/>
          <p:cNvGrpSpPr/>
          <p:nvPr userDrawn="1"/>
        </p:nvGrpSpPr>
        <p:grpSpPr bwMode="auto">
          <a:xfrm>
            <a:off x="10849614" y="6475441"/>
            <a:ext cx="574671" cy="126942"/>
            <a:chOff x="9490106" y="7352531"/>
            <a:chExt cx="531124" cy="118898"/>
          </a:xfrm>
        </p:grpSpPr>
        <p:sp>
          <p:nvSpPr>
            <p:cNvPr id="10" name="等腰三角形 16"/>
            <p:cNvSpPr>
              <a:spLocks noChangeArrowheads="1"/>
            </p:cNvSpPr>
            <p:nvPr/>
          </p:nvSpPr>
          <p:spPr bwMode="auto">
            <a:xfrm rot="-5400000">
              <a:off x="9481906" y="7360731"/>
              <a:ext cx="118897" cy="102498"/>
            </a:xfrm>
            <a:prstGeom prst="triangle">
              <a:avLst>
                <a:gd name="adj" fmla="val 5000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" name="等腰三角形 17"/>
            <p:cNvSpPr>
              <a:spLocks noChangeArrowheads="1"/>
            </p:cNvSpPr>
            <p:nvPr/>
          </p:nvSpPr>
          <p:spPr bwMode="auto">
            <a:xfrm rot="5400000">
              <a:off x="9910532" y="7360732"/>
              <a:ext cx="118897" cy="102498"/>
            </a:xfrm>
            <a:prstGeom prst="triangle">
              <a:avLst>
                <a:gd name="adj" fmla="val 5000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5ABE-374F-4FF6-8790-E56F97611873}" type="datetime2">
              <a:rPr lang="zh-CN" altLang="en-US" smtClean="0"/>
              <a:t>2022年9月21日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FBDB-C7D7-417F-88D5-004B25D2BC8B}" type="datetime2">
              <a:rPr lang="zh-CN" altLang="en-US" smtClean="0"/>
              <a:t>2022年9月21日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AFA6-A618-4A54-9E0A-78501F124A32}" type="datetime2">
              <a:rPr lang="zh-CN" altLang="en-US" smtClean="0"/>
              <a:t>2022年9月21日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2074-9CCF-4688-B1FD-DF28F7067F3E}" type="datetime2">
              <a:rPr lang="zh-CN" altLang="en-US" smtClean="0"/>
              <a:t>2022年9月21日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>
                <a:solidFill>
                  <a:srgbClr val="FF0000"/>
                </a:solidFill>
              </a:defRPr>
            </a:lvl1pPr>
          </a:lstStyle>
          <a:p>
            <a:r>
              <a:rPr lang="zh-CN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得润电子 版权所有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F1BF-6540-419B-ADD6-9B2CC0CA3CCD}" type="datetime2">
              <a:rPr lang="zh-CN" altLang="en-US" smtClean="0"/>
              <a:t>2022年9月21日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F204-7455-4FBA-98B8-1FC0C992ED64}" type="datetime2">
              <a:rPr lang="zh-CN" altLang="en-US" smtClean="0"/>
              <a:t>2022年9月21日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得润电子 版权所有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5500" y="18764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239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FADF0-5B87-4B18-B96F-2FB48F436E69}" type="datetime2">
              <a:rPr lang="zh-CN" altLang="en-US" smtClean="0"/>
              <a:t>2022年9月21日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640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得润电子 版权所有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FBF04-E47B-4AFA-916D-69B21470A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8424" y="327986"/>
            <a:ext cx="6573778" cy="397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Dynamic–New generation connector 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灯片编号占位符 4"/>
          <p:cNvSpPr>
            <a:spLocks noGrp="1"/>
          </p:cNvSpPr>
          <p:nvPr/>
        </p:nvSpPr>
        <p:spPr>
          <a:xfrm>
            <a:off x="11037328" y="6352706"/>
            <a:ext cx="503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160" y="1015159"/>
            <a:ext cx="10363168" cy="8649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Dynamic family is a broad new generation of connector products that can be used to transmit small current in signal loops as well as large current in power loops.</a:t>
            </a:r>
            <a:endParaRPr lang="zh-CN" altLang="en-US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2255" y="2169347"/>
            <a:ext cx="7417838" cy="3971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Product features: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• The product is designed for signal interface and power loop for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industrial automation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• For wire-to-panel applications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• </a:t>
            </a:r>
            <a:r>
              <a:rPr lang="en-US" altLang="zh-CN" dirty="0" smtClean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2-point </a:t>
            </a: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contact box terminal, lock design with lock tone notification,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anti-</a:t>
            </a:r>
            <a:r>
              <a:rPr lang="en-US" altLang="zh-CN" dirty="0" err="1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misinsertion</a:t>
            </a: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key, etc.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• Dual-row, multi-layer design, 2.00mm PIN pitch,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• load current 3A, Voltage up to 250V MAX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• Plating thickness up to 15 U "gold, fully account for performance and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8770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cost</a:t>
            </a:r>
            <a:endParaRPr lang="zh-CN" altLang="en-US" dirty="0">
              <a:solidFill>
                <a:srgbClr val="F8770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420" y="2169347"/>
            <a:ext cx="4124325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8425" y="327986"/>
            <a:ext cx="4918232" cy="397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And Application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灯片编号占位符 4"/>
          <p:cNvSpPr>
            <a:spLocks noGrp="1"/>
          </p:cNvSpPr>
          <p:nvPr/>
        </p:nvSpPr>
        <p:spPr>
          <a:xfrm>
            <a:off x="10983794" y="6352706"/>
            <a:ext cx="503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</a:rPr>
              <a:t>4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971923" y="887406"/>
            <a:ext cx="3752851" cy="27432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Industrial automation &amp; Controls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zh-CN" altLang="en-US" dirty="0"/>
              <a:t>    </a:t>
            </a:r>
            <a:r>
              <a:rPr lang="en-US" altLang="zh-CN" dirty="0"/>
              <a:t>√ Motion Control</a:t>
            </a:r>
          </a:p>
          <a:p>
            <a:r>
              <a:rPr lang="en-US" altLang="zh-CN" dirty="0"/>
              <a:t>    √ Robot Control</a:t>
            </a:r>
          </a:p>
          <a:p>
            <a:r>
              <a:rPr lang="en-US" altLang="zh-CN" dirty="0"/>
              <a:t>    √ Frequency converters </a:t>
            </a:r>
          </a:p>
          <a:p>
            <a:r>
              <a:rPr lang="en-US" altLang="zh-CN" dirty="0"/>
              <a:t>    √ Electrical automation </a:t>
            </a:r>
          </a:p>
          <a:p>
            <a:r>
              <a:rPr lang="en-US" altLang="zh-CN" dirty="0"/>
              <a:t>    √ Machine tools and equipment</a:t>
            </a:r>
          </a:p>
          <a:p>
            <a:r>
              <a:rPr lang="en-US" altLang="zh-CN" dirty="0"/>
              <a:t>    √ Uninterruptible Power supply </a:t>
            </a:r>
          </a:p>
          <a:p>
            <a:r>
              <a:rPr lang="en-US" altLang="zh-CN" dirty="0"/>
              <a:t>    √ Various power sources </a:t>
            </a:r>
          </a:p>
          <a:p>
            <a:r>
              <a:rPr lang="en-US" altLang="zh-CN" dirty="0"/>
              <a:t>    √ Energy management</a:t>
            </a:r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3971924" y="3792068"/>
            <a:ext cx="3752851" cy="27432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bg1"/>
                </a:solidFill>
              </a:rPr>
              <a:t>Commercial building &amp; Railway</a:t>
            </a:r>
            <a:r>
              <a:rPr lang="zh-CN" altLang="en-US" dirty="0">
                <a:solidFill>
                  <a:schemeClr val="bg1"/>
                </a:solidFill>
              </a:rPr>
              <a:t>：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 √ Lighting control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√ Elevator and escalator control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√ Revolving door control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√ Subway screen door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√ Railway and subway air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conditioning control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√ Other traffic monitoring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549"/>
            <a:ext cx="2990850" cy="206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761" y="1120537"/>
            <a:ext cx="3146563" cy="2217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301" y="4045598"/>
            <a:ext cx="2677482" cy="2236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6" y="4045598"/>
            <a:ext cx="2877719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右箭头 12"/>
          <p:cNvSpPr/>
          <p:nvPr/>
        </p:nvSpPr>
        <p:spPr>
          <a:xfrm>
            <a:off x="7884601" y="2059026"/>
            <a:ext cx="633758" cy="4953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7884600" y="4792701"/>
            <a:ext cx="633759" cy="4953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10800000">
            <a:off x="3103050" y="4792701"/>
            <a:ext cx="634334" cy="4953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rot="10800000">
            <a:off x="3098936" y="2059026"/>
            <a:ext cx="638448" cy="4953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云形标注 16"/>
          <p:cNvSpPr/>
          <p:nvPr/>
        </p:nvSpPr>
        <p:spPr>
          <a:xfrm>
            <a:off x="10315574" y="3764001"/>
            <a:ext cx="1800225" cy="1141374"/>
          </a:xfrm>
          <a:prstGeom prst="cloudCallout">
            <a:avLst>
              <a:gd name="adj1" fmla="val -20833"/>
              <a:gd name="adj2" fmla="val 9583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Vibration environment reliable locking structure maintenance-free high density space saving</a:t>
            </a:r>
            <a:endParaRPr lang="zh-CN" altLang="en-US" sz="10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8425" y="327986"/>
            <a:ext cx="5986636" cy="397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Connector Product List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灯片编号占位符 4"/>
          <p:cNvSpPr>
            <a:spLocks noGrp="1"/>
          </p:cNvSpPr>
          <p:nvPr/>
        </p:nvSpPr>
        <p:spPr>
          <a:xfrm>
            <a:off x="10983794" y="6352706"/>
            <a:ext cx="503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18515" y="906780"/>
            <a:ext cx="454152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469900" indent="-469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宋体" panose="02010600030101010101" pitchFamily="2" charset="-122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zh-CN" sz="16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WTB  </a:t>
            </a:r>
            <a:r>
              <a:rPr lang="en-US" altLang="zh-CN" sz="1600" b="1" dirty="0" err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Male 180</a:t>
            </a:r>
            <a:r>
              <a:rPr lang="zh-CN" altLang="en-US" sz="1600" b="1" dirty="0" err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°</a:t>
            </a:r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Part Number Description:</a:t>
            </a:r>
            <a:endParaRPr lang="zh-CN" altLang="en-US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5" name="图片 24" descr="180度板端"/>
          <p:cNvPicPr>
            <a:picLocks noChangeAspect="1"/>
          </p:cNvPicPr>
          <p:nvPr/>
        </p:nvPicPr>
        <p:blipFill>
          <a:blip r:embed="rId3"/>
          <a:srcRect t="17111"/>
          <a:stretch>
            <a:fillRect/>
          </a:stretch>
        </p:blipFill>
        <p:spPr>
          <a:xfrm>
            <a:off x="6467475" y="1208405"/>
            <a:ext cx="4150360" cy="23583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632700" y="3566795"/>
            <a:ext cx="18199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b="1" dirty="0" smtClean="0">
                <a:latin typeface="+mj-lt"/>
                <a:sym typeface="+mn-ea"/>
              </a:rPr>
              <a:t>WTB  </a:t>
            </a:r>
            <a:r>
              <a:rPr lang="en-US" altLang="zh-CN" b="1" dirty="0" err="1" smtClean="0">
                <a:latin typeface="+mj-lt"/>
                <a:sym typeface="+mn-ea"/>
              </a:rPr>
              <a:t>Male 180</a:t>
            </a:r>
            <a:r>
              <a:rPr lang="zh-CN" altLang="en-US" b="1" dirty="0" err="1" smtClean="0">
                <a:latin typeface="+mj-lt"/>
                <a:sym typeface="+mn-ea"/>
              </a:rPr>
              <a:t>°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15" y="1338580"/>
            <a:ext cx="5338445" cy="5013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" y="3705225"/>
            <a:ext cx="1924050" cy="26473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8425" y="327986"/>
            <a:ext cx="5986636" cy="397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Connector Product List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灯片编号占位符 4"/>
          <p:cNvSpPr>
            <a:spLocks noGrp="1"/>
          </p:cNvSpPr>
          <p:nvPr/>
        </p:nvSpPr>
        <p:spPr>
          <a:xfrm>
            <a:off x="10983794" y="6352706"/>
            <a:ext cx="503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80670" y="934720"/>
          <a:ext cx="10613390" cy="5782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265"/>
                <a:gridCol w="1716405"/>
                <a:gridCol w="2686050"/>
                <a:gridCol w="584200"/>
                <a:gridCol w="600710"/>
                <a:gridCol w="824230"/>
                <a:gridCol w="914400"/>
                <a:gridCol w="1073785"/>
                <a:gridCol w="573405"/>
                <a:gridCol w="641350"/>
                <a:gridCol w="529590"/>
              </a:tblGrid>
              <a:tr h="42926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Item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P/N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Description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Specification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Dimension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4724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Pin Count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Pitch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SMT/ DIP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Center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Height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On Board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Height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L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W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 Black" panose="020B0A04020102020204" charset="0"/>
                        </a:rPr>
                        <a:t>H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 Black" panose="020B0A04020102020204" charset="0"/>
                      </a:endParaRPr>
                    </a:p>
                  </a:txBody>
                  <a:tcPr marL="12700" marR="12700" marT="12700" anchor="ctr"/>
                </a:tc>
              </a:tr>
              <a:tr h="8375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5617BG-003H****V000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WTB Male 40P 15H Pitch2.0 180°DIP Black Au15u"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40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DIP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12.45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42.6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11.30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15.5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</a:tr>
              <a:tr h="8255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2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5611BG-002H****V000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WTB Male 34P 15H Pitch2.0 180°DIP Black Au15u"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34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DIP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12.45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36.6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11.30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15.5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</a:tr>
              <a:tr h="789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560WBG-003H****V000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WTB Male 30P 15H Pitch2.0 180°DIP Black Au15u"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30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DIP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12.45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32.6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11.30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15.5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</a:tr>
              <a:tr h="8502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560SBG-005H****V000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WTB Male 26P 15H Pitch2.0 180°DIP Black Au15u"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DIP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12.45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28.6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11.30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15.5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</a:tr>
              <a:tr h="7886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560NBG-001H****V000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WTB Male 22P 15H Pitch2.0 180°DIP Black Au15u"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DIP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12.45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24.6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11.30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15.5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</a:tr>
              <a:tr h="7893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6</a:t>
                      </a: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560LBG-005H****V000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WTB Male 20P 15H Pitch2.0 180°DIP Black Au15u"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DIP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N/A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12.45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22.6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11.30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Unicode MS" charset="0"/>
                        </a:rPr>
                        <a:t>15.5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Unicode MS" charset="0"/>
                      </a:endParaRPr>
                    </a:p>
                  </a:txBody>
                  <a:tcPr marL="12700" marR="12700" marT="12700" anchor="ctr"/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kxNjU0YjUzZThhZDQyMTU5NjdjNGU1ODliNjEwM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64065c3-72f2-4954-82fe-1e311d4df721}"/>
  <p:tag name="TABLE_ENDDRAG_ORIGIN_RECT" val="835*455"/>
  <p:tag name="TABLE_ENDDRAG_RECT" val="22*73*835*45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宽屏</PresentationFormat>
  <Paragraphs>120</Paragraphs>
  <Slides>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6" baseType="lpstr">
      <vt:lpstr>Arial Unicode MS</vt:lpstr>
      <vt:lpstr>黑体</vt:lpstr>
      <vt:lpstr>楷体</vt:lpstr>
      <vt:lpstr>思源黑体 CN Normal</vt:lpstr>
      <vt:lpstr>宋体</vt:lpstr>
      <vt:lpstr>微软雅黑</vt:lpstr>
      <vt:lpstr>Arial</vt:lpstr>
      <vt:lpstr>Arial Black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周姝宏</cp:lastModifiedBy>
  <cp:revision>742</cp:revision>
  <dcterms:created xsi:type="dcterms:W3CDTF">2020-05-29T09:17:00Z</dcterms:created>
  <dcterms:modified xsi:type="dcterms:W3CDTF">2022-09-21T09:54:13Z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ACF0B3B181DF4DF78024AEF1F51DE6BE</vt:lpwstr>
  </property>
  <property fmtid="{D5CDD505-2E9C-101B-9397-08002B2CF9AE}" pid="3" name="KSOProductBuildVer">
    <vt:lpwstr>2052-11.1.0.12313</vt:lpwstr>
  </property>
</Properties>
</file>